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7"/>
  </p:notesMasterIdLst>
  <p:sldIdLst>
    <p:sldId id="264" r:id="rId2"/>
    <p:sldId id="274" r:id="rId3"/>
    <p:sldId id="275" r:id="rId4"/>
    <p:sldId id="273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8AE9B0-E0DF-4527-A907-B05053748214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D17FAE6-AEDE-46B6-8237-92FDC5155508}">
      <dgm:prSet/>
      <dgm:spPr/>
      <dgm:t>
        <a:bodyPr/>
        <a:lstStyle/>
        <a:p>
          <a:r>
            <a:rPr lang="en-US" dirty="0"/>
            <a:t>Saida Abdi, PhD</a:t>
          </a:r>
        </a:p>
      </dgm:t>
    </dgm:pt>
    <dgm:pt modelId="{7B7DC975-109D-4BD5-87B0-7CC7EBBF9434}" type="parTrans" cxnId="{ED1D02E3-D191-4D5D-95B9-4E3C15396AE1}">
      <dgm:prSet/>
      <dgm:spPr/>
      <dgm:t>
        <a:bodyPr/>
        <a:lstStyle/>
        <a:p>
          <a:endParaRPr lang="en-US"/>
        </a:p>
      </dgm:t>
    </dgm:pt>
    <dgm:pt modelId="{2AAC0DAF-FC6F-4FF2-8F1F-6330D87F14B6}" type="sibTrans" cxnId="{ED1D02E3-D191-4D5D-95B9-4E3C15396AE1}">
      <dgm:prSet/>
      <dgm:spPr/>
      <dgm:t>
        <a:bodyPr/>
        <a:lstStyle/>
        <a:p>
          <a:endParaRPr lang="en-US"/>
        </a:p>
      </dgm:t>
    </dgm:pt>
    <dgm:pt modelId="{95981EC7-C7CE-45AE-90B1-96E32993FB46}">
      <dgm:prSet/>
      <dgm:spPr/>
      <dgm:t>
        <a:bodyPr/>
        <a:lstStyle/>
        <a:p>
          <a:r>
            <a:rPr lang="en-US" u="sng" dirty="0"/>
            <a:t>School of Social </a:t>
          </a:r>
          <a:r>
            <a:rPr lang="en-US" dirty="0"/>
            <a:t>Work, University of Minnesota, Twin Cities</a:t>
          </a:r>
        </a:p>
      </dgm:t>
    </dgm:pt>
    <dgm:pt modelId="{26DEDCE0-CF3A-4D11-BBAC-E9DD7588E373}" type="parTrans" cxnId="{2AB0B164-D40B-4E90-B83D-D33F1CEC6228}">
      <dgm:prSet/>
      <dgm:spPr/>
      <dgm:t>
        <a:bodyPr/>
        <a:lstStyle/>
        <a:p>
          <a:endParaRPr lang="en-US"/>
        </a:p>
      </dgm:t>
    </dgm:pt>
    <dgm:pt modelId="{CAD70918-A892-4E0A-B4CF-A591B715A8CF}" type="sibTrans" cxnId="{2AB0B164-D40B-4E90-B83D-D33F1CEC6228}">
      <dgm:prSet/>
      <dgm:spPr/>
      <dgm:t>
        <a:bodyPr/>
        <a:lstStyle/>
        <a:p>
          <a:endParaRPr lang="en-US"/>
        </a:p>
      </dgm:t>
    </dgm:pt>
    <dgm:pt modelId="{2E792F2D-CBF0-4BCB-89FF-123415DF36A2}">
      <dgm:prSet/>
      <dgm:spPr/>
      <dgm:t>
        <a:bodyPr/>
        <a:lstStyle/>
        <a:p>
          <a:r>
            <a:rPr lang="en-US" dirty="0" err="1"/>
            <a:t>Silai</a:t>
          </a:r>
          <a:r>
            <a:rPr lang="en-US"/>
            <a:t> Mirzoy, MD</a:t>
          </a:r>
        </a:p>
      </dgm:t>
    </dgm:pt>
    <dgm:pt modelId="{08B49DF9-43E4-4DB2-8646-BA1443105008}" type="parTrans" cxnId="{3FA5B36E-F39D-4F0D-A651-E69EAADAF600}">
      <dgm:prSet/>
      <dgm:spPr/>
      <dgm:t>
        <a:bodyPr/>
        <a:lstStyle/>
        <a:p>
          <a:endParaRPr lang="en-US"/>
        </a:p>
      </dgm:t>
    </dgm:pt>
    <dgm:pt modelId="{F88DA80C-24E8-48E4-9AFC-F576AFA12CF5}" type="sibTrans" cxnId="{3FA5B36E-F39D-4F0D-A651-E69EAADAF600}">
      <dgm:prSet/>
      <dgm:spPr/>
      <dgm:t>
        <a:bodyPr/>
        <a:lstStyle/>
        <a:p>
          <a:endParaRPr lang="en-US"/>
        </a:p>
      </dgm:t>
    </dgm:pt>
    <dgm:pt modelId="{4C406850-659E-4F97-9C8E-D8680D0A2D6D}">
      <dgm:prSet/>
      <dgm:spPr/>
      <dgm:t>
        <a:bodyPr/>
        <a:lstStyle/>
        <a:p>
          <a:r>
            <a:rPr lang="en-US"/>
            <a:t>Tulane University School of Medicine</a:t>
          </a:r>
        </a:p>
      </dgm:t>
    </dgm:pt>
    <dgm:pt modelId="{42233841-2317-4FF9-BE9C-D69C2359605F}" type="parTrans" cxnId="{8622D67E-F070-4C90-A618-CBBEBCB83CA9}">
      <dgm:prSet/>
      <dgm:spPr/>
      <dgm:t>
        <a:bodyPr/>
        <a:lstStyle/>
        <a:p>
          <a:endParaRPr lang="en-US"/>
        </a:p>
      </dgm:t>
    </dgm:pt>
    <dgm:pt modelId="{C269B528-753C-43BC-A0A0-70BCAC91ADF0}" type="sibTrans" cxnId="{8622D67E-F070-4C90-A618-CBBEBCB83CA9}">
      <dgm:prSet/>
      <dgm:spPr/>
      <dgm:t>
        <a:bodyPr/>
        <a:lstStyle/>
        <a:p>
          <a:endParaRPr lang="en-US"/>
        </a:p>
      </dgm:t>
    </dgm:pt>
    <dgm:pt modelId="{FDB27189-71E9-41C2-9F19-22E327D19A73}">
      <dgm:prSet/>
      <dgm:spPr/>
      <dgm:t>
        <a:bodyPr/>
        <a:lstStyle/>
        <a:p>
          <a:r>
            <a:rPr lang="en-US"/>
            <a:t>Assadullah Sadiq, PhD</a:t>
          </a:r>
        </a:p>
      </dgm:t>
    </dgm:pt>
    <dgm:pt modelId="{65FFBE4A-2B76-4B69-9EB7-A2E508F69D15}" type="parTrans" cxnId="{D33F8A79-7DF8-409B-9671-EE77DA0F338A}">
      <dgm:prSet/>
      <dgm:spPr/>
      <dgm:t>
        <a:bodyPr/>
        <a:lstStyle/>
        <a:p>
          <a:endParaRPr lang="en-US"/>
        </a:p>
      </dgm:t>
    </dgm:pt>
    <dgm:pt modelId="{C380AA75-F93D-4B99-AF42-AA00153A17CB}" type="sibTrans" cxnId="{D33F8A79-7DF8-409B-9671-EE77DA0F338A}">
      <dgm:prSet/>
      <dgm:spPr/>
      <dgm:t>
        <a:bodyPr/>
        <a:lstStyle/>
        <a:p>
          <a:endParaRPr lang="en-US"/>
        </a:p>
      </dgm:t>
    </dgm:pt>
    <dgm:pt modelId="{F1183456-18A8-4138-B94D-868F7815B02B}">
      <dgm:prSet/>
      <dgm:spPr/>
      <dgm:t>
        <a:bodyPr/>
        <a:lstStyle/>
        <a:p>
          <a:r>
            <a:rPr lang="en-US"/>
            <a:t>California State University Channel Islands </a:t>
          </a:r>
        </a:p>
      </dgm:t>
    </dgm:pt>
    <dgm:pt modelId="{9CEB6CCF-1E6C-4B56-9DBD-6FBC30314691}" type="parTrans" cxnId="{B22A0376-B12E-48E1-8A04-739A521EBDA6}">
      <dgm:prSet/>
      <dgm:spPr/>
      <dgm:t>
        <a:bodyPr/>
        <a:lstStyle/>
        <a:p>
          <a:endParaRPr lang="en-US"/>
        </a:p>
      </dgm:t>
    </dgm:pt>
    <dgm:pt modelId="{EE7DB1B7-5567-4BE0-83D9-90F78223145D}" type="sibTrans" cxnId="{B22A0376-B12E-48E1-8A04-739A521EBDA6}">
      <dgm:prSet/>
      <dgm:spPr/>
      <dgm:t>
        <a:bodyPr/>
        <a:lstStyle/>
        <a:p>
          <a:endParaRPr lang="en-US"/>
        </a:p>
      </dgm:t>
    </dgm:pt>
    <dgm:pt modelId="{CEC68D2E-26CC-41B9-97A1-4E1C4F755396}" type="pres">
      <dgm:prSet presAssocID="{8F8AE9B0-E0DF-4527-A907-B05053748214}" presName="linear" presStyleCnt="0">
        <dgm:presLayoutVars>
          <dgm:animLvl val="lvl"/>
          <dgm:resizeHandles val="exact"/>
        </dgm:presLayoutVars>
      </dgm:prSet>
      <dgm:spPr/>
    </dgm:pt>
    <dgm:pt modelId="{C95DAC13-0225-4433-9AD2-F9B126EDB8F6}" type="pres">
      <dgm:prSet presAssocID="{1D17FAE6-AEDE-46B6-8237-92FDC515550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CB838EC-C907-4490-9D0C-4259010670CF}" type="pres">
      <dgm:prSet presAssocID="{2AAC0DAF-FC6F-4FF2-8F1F-6330D87F14B6}" presName="spacer" presStyleCnt="0"/>
      <dgm:spPr/>
    </dgm:pt>
    <dgm:pt modelId="{282AC1AD-76C3-4C7C-AF66-C87225936D3C}" type="pres">
      <dgm:prSet presAssocID="{95981EC7-C7CE-45AE-90B1-96E32993FB4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71D8F4DB-2802-4FDB-AC65-1A4ADC7C705F}" type="pres">
      <dgm:prSet presAssocID="{CAD70918-A892-4E0A-B4CF-A591B715A8CF}" presName="spacer" presStyleCnt="0"/>
      <dgm:spPr/>
    </dgm:pt>
    <dgm:pt modelId="{1E23DB99-F2C6-4DAF-A076-3D7AE1523696}" type="pres">
      <dgm:prSet presAssocID="{2E792F2D-CBF0-4BCB-89FF-123415DF36A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29819B85-D3A7-4DDC-B0CE-A58F464D4A45}" type="pres">
      <dgm:prSet presAssocID="{F88DA80C-24E8-48E4-9AFC-F576AFA12CF5}" presName="spacer" presStyleCnt="0"/>
      <dgm:spPr/>
    </dgm:pt>
    <dgm:pt modelId="{9000DD34-7332-4C9E-ABA8-303FE700A8D3}" type="pres">
      <dgm:prSet presAssocID="{4C406850-659E-4F97-9C8E-D8680D0A2D6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3C987D91-5258-4167-A24D-0E0E7117F46C}" type="pres">
      <dgm:prSet presAssocID="{C269B528-753C-43BC-A0A0-70BCAC91ADF0}" presName="spacer" presStyleCnt="0"/>
      <dgm:spPr/>
    </dgm:pt>
    <dgm:pt modelId="{A4F0AC45-D3D0-457F-8B61-AEAE8F662601}" type="pres">
      <dgm:prSet presAssocID="{FDB27189-71E9-41C2-9F19-22E327D19A73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6B2A01AB-E2B2-4E39-AC36-7C2C264A31DB}" type="pres">
      <dgm:prSet presAssocID="{C380AA75-F93D-4B99-AF42-AA00153A17CB}" presName="spacer" presStyleCnt="0"/>
      <dgm:spPr/>
    </dgm:pt>
    <dgm:pt modelId="{17D809B2-72B7-4772-B095-3F256108E499}" type="pres">
      <dgm:prSet presAssocID="{F1183456-18A8-4138-B94D-868F7815B02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8F2E9D0C-7B3D-40A4-B45B-01639643F118}" type="presOf" srcId="{4C406850-659E-4F97-9C8E-D8680D0A2D6D}" destId="{9000DD34-7332-4C9E-ABA8-303FE700A8D3}" srcOrd="0" destOrd="0" presId="urn:microsoft.com/office/officeart/2005/8/layout/vList2"/>
    <dgm:cxn modelId="{045D1D33-252F-4A11-92FB-7FB544811C05}" type="presOf" srcId="{FDB27189-71E9-41C2-9F19-22E327D19A73}" destId="{A4F0AC45-D3D0-457F-8B61-AEAE8F662601}" srcOrd="0" destOrd="0" presId="urn:microsoft.com/office/officeart/2005/8/layout/vList2"/>
    <dgm:cxn modelId="{BD11903B-51D8-461B-AB3D-11D3A7A9B2FA}" type="presOf" srcId="{F1183456-18A8-4138-B94D-868F7815B02B}" destId="{17D809B2-72B7-4772-B095-3F256108E499}" srcOrd="0" destOrd="0" presId="urn:microsoft.com/office/officeart/2005/8/layout/vList2"/>
    <dgm:cxn modelId="{D34A853C-DE75-4AEB-8838-F2C563184350}" type="presOf" srcId="{2E792F2D-CBF0-4BCB-89FF-123415DF36A2}" destId="{1E23DB99-F2C6-4DAF-A076-3D7AE1523696}" srcOrd="0" destOrd="0" presId="urn:microsoft.com/office/officeart/2005/8/layout/vList2"/>
    <dgm:cxn modelId="{2AB0B164-D40B-4E90-B83D-D33F1CEC6228}" srcId="{8F8AE9B0-E0DF-4527-A907-B05053748214}" destId="{95981EC7-C7CE-45AE-90B1-96E32993FB46}" srcOrd="1" destOrd="0" parTransId="{26DEDCE0-CF3A-4D11-BBAC-E9DD7588E373}" sibTransId="{CAD70918-A892-4E0A-B4CF-A591B715A8CF}"/>
    <dgm:cxn modelId="{3FA5B36E-F39D-4F0D-A651-E69EAADAF600}" srcId="{8F8AE9B0-E0DF-4527-A907-B05053748214}" destId="{2E792F2D-CBF0-4BCB-89FF-123415DF36A2}" srcOrd="2" destOrd="0" parTransId="{08B49DF9-43E4-4DB2-8646-BA1443105008}" sibTransId="{F88DA80C-24E8-48E4-9AFC-F576AFA12CF5}"/>
    <dgm:cxn modelId="{B22A0376-B12E-48E1-8A04-739A521EBDA6}" srcId="{8F8AE9B0-E0DF-4527-A907-B05053748214}" destId="{F1183456-18A8-4138-B94D-868F7815B02B}" srcOrd="5" destOrd="0" parTransId="{9CEB6CCF-1E6C-4B56-9DBD-6FBC30314691}" sibTransId="{EE7DB1B7-5567-4BE0-83D9-90F78223145D}"/>
    <dgm:cxn modelId="{D33F8A79-7DF8-409B-9671-EE77DA0F338A}" srcId="{8F8AE9B0-E0DF-4527-A907-B05053748214}" destId="{FDB27189-71E9-41C2-9F19-22E327D19A73}" srcOrd="4" destOrd="0" parTransId="{65FFBE4A-2B76-4B69-9EB7-A2E508F69D15}" sibTransId="{C380AA75-F93D-4B99-AF42-AA00153A17CB}"/>
    <dgm:cxn modelId="{8622D67E-F070-4C90-A618-CBBEBCB83CA9}" srcId="{8F8AE9B0-E0DF-4527-A907-B05053748214}" destId="{4C406850-659E-4F97-9C8E-D8680D0A2D6D}" srcOrd="3" destOrd="0" parTransId="{42233841-2317-4FF9-BE9C-D69C2359605F}" sibTransId="{C269B528-753C-43BC-A0A0-70BCAC91ADF0}"/>
    <dgm:cxn modelId="{F7E51291-D975-44E0-84A4-7E401DDB613F}" type="presOf" srcId="{1D17FAE6-AEDE-46B6-8237-92FDC5155508}" destId="{C95DAC13-0225-4433-9AD2-F9B126EDB8F6}" srcOrd="0" destOrd="0" presId="urn:microsoft.com/office/officeart/2005/8/layout/vList2"/>
    <dgm:cxn modelId="{B61C8FA3-C6D2-48D3-B1D5-7186CC576D46}" type="presOf" srcId="{95981EC7-C7CE-45AE-90B1-96E32993FB46}" destId="{282AC1AD-76C3-4C7C-AF66-C87225936D3C}" srcOrd="0" destOrd="0" presId="urn:microsoft.com/office/officeart/2005/8/layout/vList2"/>
    <dgm:cxn modelId="{F3345CD4-EBBD-45CF-AE68-23F6322D2462}" type="presOf" srcId="{8F8AE9B0-E0DF-4527-A907-B05053748214}" destId="{CEC68D2E-26CC-41B9-97A1-4E1C4F755396}" srcOrd="0" destOrd="0" presId="urn:microsoft.com/office/officeart/2005/8/layout/vList2"/>
    <dgm:cxn modelId="{ED1D02E3-D191-4D5D-95B9-4E3C15396AE1}" srcId="{8F8AE9B0-E0DF-4527-A907-B05053748214}" destId="{1D17FAE6-AEDE-46B6-8237-92FDC5155508}" srcOrd="0" destOrd="0" parTransId="{7B7DC975-109D-4BD5-87B0-7CC7EBBF9434}" sibTransId="{2AAC0DAF-FC6F-4FF2-8F1F-6330D87F14B6}"/>
    <dgm:cxn modelId="{926ED51A-A4A7-48EB-B409-6E20EEB62002}" type="presParOf" srcId="{CEC68D2E-26CC-41B9-97A1-4E1C4F755396}" destId="{C95DAC13-0225-4433-9AD2-F9B126EDB8F6}" srcOrd="0" destOrd="0" presId="urn:microsoft.com/office/officeart/2005/8/layout/vList2"/>
    <dgm:cxn modelId="{1B25649E-8456-42FA-91C1-18C456463EFB}" type="presParOf" srcId="{CEC68D2E-26CC-41B9-97A1-4E1C4F755396}" destId="{6CB838EC-C907-4490-9D0C-4259010670CF}" srcOrd="1" destOrd="0" presId="urn:microsoft.com/office/officeart/2005/8/layout/vList2"/>
    <dgm:cxn modelId="{8E876206-0BD1-4200-8576-2BC7A566F806}" type="presParOf" srcId="{CEC68D2E-26CC-41B9-97A1-4E1C4F755396}" destId="{282AC1AD-76C3-4C7C-AF66-C87225936D3C}" srcOrd="2" destOrd="0" presId="urn:microsoft.com/office/officeart/2005/8/layout/vList2"/>
    <dgm:cxn modelId="{3A86B479-E0AF-4A4F-BE2A-AFD02AED564E}" type="presParOf" srcId="{CEC68D2E-26CC-41B9-97A1-4E1C4F755396}" destId="{71D8F4DB-2802-4FDB-AC65-1A4ADC7C705F}" srcOrd="3" destOrd="0" presId="urn:microsoft.com/office/officeart/2005/8/layout/vList2"/>
    <dgm:cxn modelId="{35760ECE-0E7A-4FA0-A0F5-C618CC46A097}" type="presParOf" srcId="{CEC68D2E-26CC-41B9-97A1-4E1C4F755396}" destId="{1E23DB99-F2C6-4DAF-A076-3D7AE1523696}" srcOrd="4" destOrd="0" presId="urn:microsoft.com/office/officeart/2005/8/layout/vList2"/>
    <dgm:cxn modelId="{71A4A0F2-1979-4777-BA8B-F6F60C3C800A}" type="presParOf" srcId="{CEC68D2E-26CC-41B9-97A1-4E1C4F755396}" destId="{29819B85-D3A7-4DDC-B0CE-A58F464D4A45}" srcOrd="5" destOrd="0" presId="urn:microsoft.com/office/officeart/2005/8/layout/vList2"/>
    <dgm:cxn modelId="{1A8E21A2-1989-4AD3-8C59-478A353D1DF4}" type="presParOf" srcId="{CEC68D2E-26CC-41B9-97A1-4E1C4F755396}" destId="{9000DD34-7332-4C9E-ABA8-303FE700A8D3}" srcOrd="6" destOrd="0" presId="urn:microsoft.com/office/officeart/2005/8/layout/vList2"/>
    <dgm:cxn modelId="{20993293-C714-49D0-AC73-B52946E1D608}" type="presParOf" srcId="{CEC68D2E-26CC-41B9-97A1-4E1C4F755396}" destId="{3C987D91-5258-4167-A24D-0E0E7117F46C}" srcOrd="7" destOrd="0" presId="urn:microsoft.com/office/officeart/2005/8/layout/vList2"/>
    <dgm:cxn modelId="{E1E4E2F8-AE0C-4E31-8EAE-07D835A018F5}" type="presParOf" srcId="{CEC68D2E-26CC-41B9-97A1-4E1C4F755396}" destId="{A4F0AC45-D3D0-457F-8B61-AEAE8F662601}" srcOrd="8" destOrd="0" presId="urn:microsoft.com/office/officeart/2005/8/layout/vList2"/>
    <dgm:cxn modelId="{5F01727C-B594-4CF0-AE63-2A1C975C11CD}" type="presParOf" srcId="{CEC68D2E-26CC-41B9-97A1-4E1C4F755396}" destId="{6B2A01AB-E2B2-4E39-AC36-7C2C264A31DB}" srcOrd="9" destOrd="0" presId="urn:microsoft.com/office/officeart/2005/8/layout/vList2"/>
    <dgm:cxn modelId="{34F76F40-5221-4645-A960-1BA9437C9E65}" type="presParOf" srcId="{CEC68D2E-26CC-41B9-97A1-4E1C4F755396}" destId="{17D809B2-72B7-4772-B095-3F256108E49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92FA43-E00B-400B-BFB7-62E286AC6BC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6E27F6C-DD6E-4785-9708-13B14DFF91EC}">
      <dgm:prSet/>
      <dgm:spPr/>
      <dgm:t>
        <a:bodyPr/>
        <a:lstStyle/>
        <a:p>
          <a:r>
            <a:rPr lang="en-US" dirty="0"/>
            <a:t>Establish safety and connection before you can teach self-regulations and other skills </a:t>
          </a:r>
        </a:p>
        <a:p>
          <a:r>
            <a:rPr lang="en-US" dirty="0">
              <a:solidFill>
                <a:schemeClr val="accent4"/>
              </a:solidFill>
            </a:rPr>
            <a:t>Think Culture-Trauma-Development</a:t>
          </a:r>
        </a:p>
      </dgm:t>
    </dgm:pt>
    <dgm:pt modelId="{16200993-8C42-45E3-8D9C-E60884C5076C}" type="parTrans" cxnId="{CB98191D-840D-4640-86DE-3A814C570169}">
      <dgm:prSet/>
      <dgm:spPr/>
      <dgm:t>
        <a:bodyPr/>
        <a:lstStyle/>
        <a:p>
          <a:endParaRPr lang="en-US"/>
        </a:p>
      </dgm:t>
    </dgm:pt>
    <dgm:pt modelId="{4A75729F-54F0-4500-A760-409EF97D4909}" type="sibTrans" cxnId="{CB98191D-840D-4640-86DE-3A814C570169}">
      <dgm:prSet/>
      <dgm:spPr/>
      <dgm:t>
        <a:bodyPr/>
        <a:lstStyle/>
        <a:p>
          <a:endParaRPr lang="en-US"/>
        </a:p>
      </dgm:t>
    </dgm:pt>
    <dgm:pt modelId="{6D38E358-25C7-4BA0-8F47-288A8B00A519}">
      <dgm:prSet/>
      <dgm:spPr/>
      <dgm:t>
        <a:bodyPr/>
        <a:lstStyle/>
        <a:p>
          <a:r>
            <a:rPr lang="en-US" dirty="0"/>
            <a:t>Safety and Connection Require Effective Communication</a:t>
          </a:r>
        </a:p>
      </dgm:t>
    </dgm:pt>
    <dgm:pt modelId="{CE89D938-FD86-454A-A7CF-9A7B27CAE739}" type="parTrans" cxnId="{AB4B9309-F40E-4D34-8B9C-AABE62B37645}">
      <dgm:prSet/>
      <dgm:spPr/>
      <dgm:t>
        <a:bodyPr/>
        <a:lstStyle/>
        <a:p>
          <a:endParaRPr lang="en-US"/>
        </a:p>
      </dgm:t>
    </dgm:pt>
    <dgm:pt modelId="{EF72BF5F-871A-4620-AD46-8E2FAAF61DD1}" type="sibTrans" cxnId="{AB4B9309-F40E-4D34-8B9C-AABE62B37645}">
      <dgm:prSet/>
      <dgm:spPr/>
      <dgm:t>
        <a:bodyPr/>
        <a:lstStyle/>
        <a:p>
          <a:endParaRPr lang="en-US"/>
        </a:p>
      </dgm:t>
    </dgm:pt>
    <dgm:pt modelId="{C835DB6F-A469-4A0C-B064-53F53F2AB2B6}">
      <dgm:prSet/>
      <dgm:spPr/>
      <dgm:t>
        <a:bodyPr/>
        <a:lstStyle/>
        <a:p>
          <a:r>
            <a:rPr lang="en-US"/>
            <a:t>Your interpreters and you speak the same language (English) but you see the world through different lens</a:t>
          </a:r>
        </a:p>
      </dgm:t>
    </dgm:pt>
    <dgm:pt modelId="{6355C5C3-98FA-4761-ADBF-E65835E69C40}" type="parTrans" cxnId="{DD0F901A-C922-42E9-B988-FCD7640D7514}">
      <dgm:prSet/>
      <dgm:spPr/>
      <dgm:t>
        <a:bodyPr/>
        <a:lstStyle/>
        <a:p>
          <a:endParaRPr lang="en-US"/>
        </a:p>
      </dgm:t>
    </dgm:pt>
    <dgm:pt modelId="{37F2C19B-0910-4126-8553-E315CF93A50C}" type="sibTrans" cxnId="{DD0F901A-C922-42E9-B988-FCD7640D7514}">
      <dgm:prSet/>
      <dgm:spPr/>
      <dgm:t>
        <a:bodyPr/>
        <a:lstStyle/>
        <a:p>
          <a:endParaRPr lang="en-US"/>
        </a:p>
      </dgm:t>
    </dgm:pt>
    <dgm:pt modelId="{9CFB1EA6-33B4-4E0E-9EF1-CDE2D66D95CD}" type="pres">
      <dgm:prSet presAssocID="{BB92FA43-E00B-400B-BFB7-62E286AC6BC7}" presName="root" presStyleCnt="0">
        <dgm:presLayoutVars>
          <dgm:dir/>
          <dgm:resizeHandles val="exact"/>
        </dgm:presLayoutVars>
      </dgm:prSet>
      <dgm:spPr/>
    </dgm:pt>
    <dgm:pt modelId="{AAF80B05-A697-42C5-8353-DDE36CDD68F1}" type="pres">
      <dgm:prSet presAssocID="{76E27F6C-DD6E-4785-9708-13B14DFF91EC}" presName="compNode" presStyleCnt="0"/>
      <dgm:spPr/>
    </dgm:pt>
    <dgm:pt modelId="{8B2C6FA8-4D29-4403-B665-C5E799C8B335}" type="pres">
      <dgm:prSet presAssocID="{76E27F6C-DD6E-4785-9708-13B14DFF91EC}" presName="bgRect" presStyleLbl="bgShp" presStyleIdx="0" presStyleCnt="3"/>
      <dgm:spPr/>
    </dgm:pt>
    <dgm:pt modelId="{1D45AA0F-19A4-4386-A78D-44A6C92A79F3}" type="pres">
      <dgm:prSet presAssocID="{76E27F6C-DD6E-4785-9708-13B14DFF91E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2AE4085E-9B3E-49FE-8ACB-5B78D1A95EB4}" type="pres">
      <dgm:prSet presAssocID="{76E27F6C-DD6E-4785-9708-13B14DFF91EC}" presName="spaceRect" presStyleCnt="0"/>
      <dgm:spPr/>
    </dgm:pt>
    <dgm:pt modelId="{F3CAAA1A-8B85-4F58-B33D-AE02415CB4B5}" type="pres">
      <dgm:prSet presAssocID="{76E27F6C-DD6E-4785-9708-13B14DFF91EC}" presName="parTx" presStyleLbl="revTx" presStyleIdx="0" presStyleCnt="3">
        <dgm:presLayoutVars>
          <dgm:chMax val="0"/>
          <dgm:chPref val="0"/>
        </dgm:presLayoutVars>
      </dgm:prSet>
      <dgm:spPr/>
    </dgm:pt>
    <dgm:pt modelId="{C6A2F862-AA52-491C-943C-637BA6F70E2D}" type="pres">
      <dgm:prSet presAssocID="{4A75729F-54F0-4500-A760-409EF97D4909}" presName="sibTrans" presStyleCnt="0"/>
      <dgm:spPr/>
    </dgm:pt>
    <dgm:pt modelId="{68244144-9B99-46A7-854E-6BE6D66EE97C}" type="pres">
      <dgm:prSet presAssocID="{6D38E358-25C7-4BA0-8F47-288A8B00A519}" presName="compNode" presStyleCnt="0"/>
      <dgm:spPr/>
    </dgm:pt>
    <dgm:pt modelId="{2C89B3CC-909B-48CA-8F66-2BE9B87FFF6B}" type="pres">
      <dgm:prSet presAssocID="{6D38E358-25C7-4BA0-8F47-288A8B00A519}" presName="bgRect" presStyleLbl="bgShp" presStyleIdx="1" presStyleCnt="3"/>
      <dgm:spPr/>
    </dgm:pt>
    <dgm:pt modelId="{60120C08-1729-4D75-99E0-20EFF4BAA2DC}" type="pres">
      <dgm:prSet presAssocID="{6D38E358-25C7-4BA0-8F47-288A8B00A51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28BF6823-655A-46F3-A319-0325548E36C5}" type="pres">
      <dgm:prSet presAssocID="{6D38E358-25C7-4BA0-8F47-288A8B00A519}" presName="spaceRect" presStyleCnt="0"/>
      <dgm:spPr/>
    </dgm:pt>
    <dgm:pt modelId="{DFEFD469-3CAF-4A9D-AC27-ECD1277194ED}" type="pres">
      <dgm:prSet presAssocID="{6D38E358-25C7-4BA0-8F47-288A8B00A519}" presName="parTx" presStyleLbl="revTx" presStyleIdx="1" presStyleCnt="3">
        <dgm:presLayoutVars>
          <dgm:chMax val="0"/>
          <dgm:chPref val="0"/>
        </dgm:presLayoutVars>
      </dgm:prSet>
      <dgm:spPr/>
    </dgm:pt>
    <dgm:pt modelId="{EA136998-5B36-45B7-8D2F-7FF07BB053F9}" type="pres">
      <dgm:prSet presAssocID="{EF72BF5F-871A-4620-AD46-8E2FAAF61DD1}" presName="sibTrans" presStyleCnt="0"/>
      <dgm:spPr/>
    </dgm:pt>
    <dgm:pt modelId="{AFBC2199-61BD-4F2C-8D62-9C585B6143FC}" type="pres">
      <dgm:prSet presAssocID="{C835DB6F-A469-4A0C-B064-53F53F2AB2B6}" presName="compNode" presStyleCnt="0"/>
      <dgm:spPr/>
    </dgm:pt>
    <dgm:pt modelId="{2D519CEB-4D3E-4542-A11D-77A82729BF79}" type="pres">
      <dgm:prSet presAssocID="{C835DB6F-A469-4A0C-B064-53F53F2AB2B6}" presName="bgRect" presStyleLbl="bgShp" presStyleIdx="2" presStyleCnt="3"/>
      <dgm:spPr/>
    </dgm:pt>
    <dgm:pt modelId="{7BA670B0-CDAC-4DA2-9101-D7F2C087D570}" type="pres">
      <dgm:prSet presAssocID="{C835DB6F-A469-4A0C-B064-53F53F2AB2B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"/>
        </a:ext>
      </dgm:extLst>
    </dgm:pt>
    <dgm:pt modelId="{61BB8D7D-F7FA-4322-AAD1-2CF856A287A7}" type="pres">
      <dgm:prSet presAssocID="{C835DB6F-A469-4A0C-B064-53F53F2AB2B6}" presName="spaceRect" presStyleCnt="0"/>
      <dgm:spPr/>
    </dgm:pt>
    <dgm:pt modelId="{BED63F46-453A-4F85-A2C9-647F44B87675}" type="pres">
      <dgm:prSet presAssocID="{C835DB6F-A469-4A0C-B064-53F53F2AB2B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B4B9309-F40E-4D34-8B9C-AABE62B37645}" srcId="{BB92FA43-E00B-400B-BFB7-62E286AC6BC7}" destId="{6D38E358-25C7-4BA0-8F47-288A8B00A519}" srcOrd="1" destOrd="0" parTransId="{CE89D938-FD86-454A-A7CF-9A7B27CAE739}" sibTransId="{EF72BF5F-871A-4620-AD46-8E2FAAF61DD1}"/>
    <dgm:cxn modelId="{DD0F901A-C922-42E9-B988-FCD7640D7514}" srcId="{BB92FA43-E00B-400B-BFB7-62E286AC6BC7}" destId="{C835DB6F-A469-4A0C-B064-53F53F2AB2B6}" srcOrd="2" destOrd="0" parTransId="{6355C5C3-98FA-4761-ADBF-E65835E69C40}" sibTransId="{37F2C19B-0910-4126-8553-E315CF93A50C}"/>
    <dgm:cxn modelId="{CB98191D-840D-4640-86DE-3A814C570169}" srcId="{BB92FA43-E00B-400B-BFB7-62E286AC6BC7}" destId="{76E27F6C-DD6E-4785-9708-13B14DFF91EC}" srcOrd="0" destOrd="0" parTransId="{16200993-8C42-45E3-8D9C-E60884C5076C}" sibTransId="{4A75729F-54F0-4500-A760-409EF97D4909}"/>
    <dgm:cxn modelId="{4352C75D-E828-4576-8850-065322B9AEBF}" type="presOf" srcId="{C835DB6F-A469-4A0C-B064-53F53F2AB2B6}" destId="{BED63F46-453A-4F85-A2C9-647F44B87675}" srcOrd="0" destOrd="0" presId="urn:microsoft.com/office/officeart/2018/2/layout/IconVerticalSolidList"/>
    <dgm:cxn modelId="{1DF71D7F-4983-49D6-B305-386421BB2E64}" type="presOf" srcId="{6D38E358-25C7-4BA0-8F47-288A8B00A519}" destId="{DFEFD469-3CAF-4A9D-AC27-ECD1277194ED}" srcOrd="0" destOrd="0" presId="urn:microsoft.com/office/officeart/2018/2/layout/IconVerticalSolidList"/>
    <dgm:cxn modelId="{FE09F783-EBF9-4AA7-A566-5CFF4A0E3731}" type="presOf" srcId="{BB92FA43-E00B-400B-BFB7-62E286AC6BC7}" destId="{9CFB1EA6-33B4-4E0E-9EF1-CDE2D66D95CD}" srcOrd="0" destOrd="0" presId="urn:microsoft.com/office/officeart/2018/2/layout/IconVerticalSolidList"/>
    <dgm:cxn modelId="{3E2A86EF-95B9-4C1E-82C2-36FBB430880E}" type="presOf" srcId="{76E27F6C-DD6E-4785-9708-13B14DFF91EC}" destId="{F3CAAA1A-8B85-4F58-B33D-AE02415CB4B5}" srcOrd="0" destOrd="0" presId="urn:microsoft.com/office/officeart/2018/2/layout/IconVerticalSolidList"/>
    <dgm:cxn modelId="{FF911553-C201-4191-9183-9DB487AE867E}" type="presParOf" srcId="{9CFB1EA6-33B4-4E0E-9EF1-CDE2D66D95CD}" destId="{AAF80B05-A697-42C5-8353-DDE36CDD68F1}" srcOrd="0" destOrd="0" presId="urn:microsoft.com/office/officeart/2018/2/layout/IconVerticalSolidList"/>
    <dgm:cxn modelId="{59FFD444-94E3-4277-BA41-4DE0FBF0DD75}" type="presParOf" srcId="{AAF80B05-A697-42C5-8353-DDE36CDD68F1}" destId="{8B2C6FA8-4D29-4403-B665-C5E799C8B335}" srcOrd="0" destOrd="0" presId="urn:microsoft.com/office/officeart/2018/2/layout/IconVerticalSolidList"/>
    <dgm:cxn modelId="{7348B432-B858-4D9D-AF87-7B6941AD2922}" type="presParOf" srcId="{AAF80B05-A697-42C5-8353-DDE36CDD68F1}" destId="{1D45AA0F-19A4-4386-A78D-44A6C92A79F3}" srcOrd="1" destOrd="0" presId="urn:microsoft.com/office/officeart/2018/2/layout/IconVerticalSolidList"/>
    <dgm:cxn modelId="{667EBF4C-4B08-4959-BB23-83DF1B758DD4}" type="presParOf" srcId="{AAF80B05-A697-42C5-8353-DDE36CDD68F1}" destId="{2AE4085E-9B3E-49FE-8ACB-5B78D1A95EB4}" srcOrd="2" destOrd="0" presId="urn:microsoft.com/office/officeart/2018/2/layout/IconVerticalSolidList"/>
    <dgm:cxn modelId="{EA080B01-8B2B-48F4-9ACE-23F899C66C1D}" type="presParOf" srcId="{AAF80B05-A697-42C5-8353-DDE36CDD68F1}" destId="{F3CAAA1A-8B85-4F58-B33D-AE02415CB4B5}" srcOrd="3" destOrd="0" presId="urn:microsoft.com/office/officeart/2018/2/layout/IconVerticalSolidList"/>
    <dgm:cxn modelId="{F3A8B8B9-9057-47CF-BE66-806D041508A5}" type="presParOf" srcId="{9CFB1EA6-33B4-4E0E-9EF1-CDE2D66D95CD}" destId="{C6A2F862-AA52-491C-943C-637BA6F70E2D}" srcOrd="1" destOrd="0" presId="urn:microsoft.com/office/officeart/2018/2/layout/IconVerticalSolidList"/>
    <dgm:cxn modelId="{4280F56C-2ED1-469D-AB41-083EEDCD6CAD}" type="presParOf" srcId="{9CFB1EA6-33B4-4E0E-9EF1-CDE2D66D95CD}" destId="{68244144-9B99-46A7-854E-6BE6D66EE97C}" srcOrd="2" destOrd="0" presId="urn:microsoft.com/office/officeart/2018/2/layout/IconVerticalSolidList"/>
    <dgm:cxn modelId="{EC9D04F9-A2EC-47B6-9E2F-128D389124C6}" type="presParOf" srcId="{68244144-9B99-46A7-854E-6BE6D66EE97C}" destId="{2C89B3CC-909B-48CA-8F66-2BE9B87FFF6B}" srcOrd="0" destOrd="0" presId="urn:microsoft.com/office/officeart/2018/2/layout/IconVerticalSolidList"/>
    <dgm:cxn modelId="{F2B43BE2-96E7-43CE-B960-80BB8C8F43B3}" type="presParOf" srcId="{68244144-9B99-46A7-854E-6BE6D66EE97C}" destId="{60120C08-1729-4D75-99E0-20EFF4BAA2DC}" srcOrd="1" destOrd="0" presId="urn:microsoft.com/office/officeart/2018/2/layout/IconVerticalSolidList"/>
    <dgm:cxn modelId="{C3E1369F-FD19-4767-858A-792AD6E522C8}" type="presParOf" srcId="{68244144-9B99-46A7-854E-6BE6D66EE97C}" destId="{28BF6823-655A-46F3-A319-0325548E36C5}" srcOrd="2" destOrd="0" presId="urn:microsoft.com/office/officeart/2018/2/layout/IconVerticalSolidList"/>
    <dgm:cxn modelId="{F81CE0CA-432C-4684-A16D-4C7BDEC98B7A}" type="presParOf" srcId="{68244144-9B99-46A7-854E-6BE6D66EE97C}" destId="{DFEFD469-3CAF-4A9D-AC27-ECD1277194ED}" srcOrd="3" destOrd="0" presId="urn:microsoft.com/office/officeart/2018/2/layout/IconVerticalSolidList"/>
    <dgm:cxn modelId="{EADEB4E7-3625-458F-BC5F-607EDCB2DFBE}" type="presParOf" srcId="{9CFB1EA6-33B4-4E0E-9EF1-CDE2D66D95CD}" destId="{EA136998-5B36-45B7-8D2F-7FF07BB053F9}" srcOrd="3" destOrd="0" presId="urn:microsoft.com/office/officeart/2018/2/layout/IconVerticalSolidList"/>
    <dgm:cxn modelId="{006FB97A-ED3A-4015-BFF8-454281FD5EB4}" type="presParOf" srcId="{9CFB1EA6-33B4-4E0E-9EF1-CDE2D66D95CD}" destId="{AFBC2199-61BD-4F2C-8D62-9C585B6143FC}" srcOrd="4" destOrd="0" presId="urn:microsoft.com/office/officeart/2018/2/layout/IconVerticalSolidList"/>
    <dgm:cxn modelId="{414BA9E4-D3CF-44B0-BE1A-6A04AEA55D8C}" type="presParOf" srcId="{AFBC2199-61BD-4F2C-8D62-9C585B6143FC}" destId="{2D519CEB-4D3E-4542-A11D-77A82729BF79}" srcOrd="0" destOrd="0" presId="urn:microsoft.com/office/officeart/2018/2/layout/IconVerticalSolidList"/>
    <dgm:cxn modelId="{F24D9046-A68D-4ADA-9235-7947BABC325F}" type="presParOf" srcId="{AFBC2199-61BD-4F2C-8D62-9C585B6143FC}" destId="{7BA670B0-CDAC-4DA2-9101-D7F2C087D570}" srcOrd="1" destOrd="0" presId="urn:microsoft.com/office/officeart/2018/2/layout/IconVerticalSolidList"/>
    <dgm:cxn modelId="{B8AB8D6B-41E6-454F-9473-0BAEE16D8807}" type="presParOf" srcId="{AFBC2199-61BD-4F2C-8D62-9C585B6143FC}" destId="{61BB8D7D-F7FA-4322-AAD1-2CF856A287A7}" srcOrd="2" destOrd="0" presId="urn:microsoft.com/office/officeart/2018/2/layout/IconVerticalSolidList"/>
    <dgm:cxn modelId="{5FDF365D-8F9D-4C83-86CB-CBD3E1E60CCE}" type="presParOf" srcId="{AFBC2199-61BD-4F2C-8D62-9C585B6143FC}" destId="{BED63F46-453A-4F85-A2C9-647F44B8767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FB36D4-821F-4A5E-AA73-1495272ED7C3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EDB0ADE-4A40-46D4-96C4-24C8D022B4F3}">
      <dgm:prSet/>
      <dgm:spPr/>
      <dgm:t>
        <a:bodyPr/>
        <a:lstStyle/>
        <a:p>
          <a:r>
            <a:rPr lang="en-US" dirty="0"/>
            <a:t>Dr. Abdi</a:t>
          </a:r>
        </a:p>
        <a:p>
          <a:r>
            <a:rPr lang="en-US" dirty="0"/>
            <a:t>Come as a learner/ask questions</a:t>
          </a:r>
        </a:p>
      </dgm:t>
    </dgm:pt>
    <dgm:pt modelId="{2B1FDA1F-0746-41C8-95EF-C69E6FBD71DF}" type="parTrans" cxnId="{D0AEC46D-3232-4985-B0EE-BB74BA558D8B}">
      <dgm:prSet/>
      <dgm:spPr/>
      <dgm:t>
        <a:bodyPr/>
        <a:lstStyle/>
        <a:p>
          <a:endParaRPr lang="en-US"/>
        </a:p>
      </dgm:t>
    </dgm:pt>
    <dgm:pt modelId="{BF3BA223-4193-480C-8E2D-9CEE64711A02}" type="sibTrans" cxnId="{D0AEC46D-3232-4985-B0EE-BB74BA558D8B}">
      <dgm:prSet/>
      <dgm:spPr/>
      <dgm:t>
        <a:bodyPr/>
        <a:lstStyle/>
        <a:p>
          <a:endParaRPr lang="en-US"/>
        </a:p>
      </dgm:t>
    </dgm:pt>
    <dgm:pt modelId="{B0EE81DF-3FDD-4812-98DA-0389383D50A6}">
      <dgm:prSet/>
      <dgm:spPr/>
      <dgm:t>
        <a:bodyPr/>
        <a:lstStyle/>
        <a:p>
          <a:r>
            <a:rPr lang="en-US" dirty="0"/>
            <a:t>Dr. </a:t>
          </a:r>
          <a:r>
            <a:rPr lang="en-US" dirty="0" err="1"/>
            <a:t>Mirzoy</a:t>
          </a:r>
          <a:r>
            <a:rPr lang="en-US" dirty="0"/>
            <a:t> </a:t>
          </a:r>
        </a:p>
        <a:p>
          <a:r>
            <a:rPr lang="en-US" dirty="0"/>
            <a:t>Use a Strength-Based Approach</a:t>
          </a:r>
        </a:p>
      </dgm:t>
    </dgm:pt>
    <dgm:pt modelId="{8903092A-7496-4A62-A00D-D2400A0004B2}" type="parTrans" cxnId="{7A45171D-EB8D-4FC2-B3EB-12F074D82B93}">
      <dgm:prSet/>
      <dgm:spPr/>
      <dgm:t>
        <a:bodyPr/>
        <a:lstStyle/>
        <a:p>
          <a:endParaRPr lang="en-US"/>
        </a:p>
      </dgm:t>
    </dgm:pt>
    <dgm:pt modelId="{669186B5-3466-4A81-B681-BBF95E77B0F5}" type="sibTrans" cxnId="{7A45171D-EB8D-4FC2-B3EB-12F074D82B93}">
      <dgm:prSet/>
      <dgm:spPr/>
      <dgm:t>
        <a:bodyPr/>
        <a:lstStyle/>
        <a:p>
          <a:endParaRPr lang="en-US"/>
        </a:p>
      </dgm:t>
    </dgm:pt>
    <dgm:pt modelId="{971F65EC-5230-4589-80AC-A80557FE624F}">
      <dgm:prSet/>
      <dgm:spPr/>
      <dgm:t>
        <a:bodyPr/>
        <a:lstStyle/>
        <a:p>
          <a:r>
            <a:rPr lang="en-US" dirty="0"/>
            <a:t>Dr. Sadiq</a:t>
          </a:r>
        </a:p>
        <a:p>
          <a:r>
            <a:rPr lang="en-US" dirty="0"/>
            <a:t>Seek Trusted Partners</a:t>
          </a:r>
        </a:p>
        <a:p>
          <a:r>
            <a:rPr lang="en-US" dirty="0"/>
            <a:t>To bridge cultural</a:t>
          </a:r>
        </a:p>
        <a:p>
          <a:r>
            <a:rPr lang="en-US" dirty="0"/>
            <a:t>divide</a:t>
          </a:r>
        </a:p>
        <a:p>
          <a:endParaRPr lang="en-US" dirty="0"/>
        </a:p>
      </dgm:t>
    </dgm:pt>
    <dgm:pt modelId="{7B7F95F1-373D-4330-98BB-79813EEA6C28}" type="parTrans" cxnId="{2964ACBA-1053-42DD-B0C4-3687E0DB3B16}">
      <dgm:prSet/>
      <dgm:spPr/>
      <dgm:t>
        <a:bodyPr/>
        <a:lstStyle/>
        <a:p>
          <a:endParaRPr lang="en-US"/>
        </a:p>
      </dgm:t>
    </dgm:pt>
    <dgm:pt modelId="{34482DB2-D2D9-4C26-BC00-E313C85B6F51}" type="sibTrans" cxnId="{2964ACBA-1053-42DD-B0C4-3687E0DB3B16}">
      <dgm:prSet/>
      <dgm:spPr/>
      <dgm:t>
        <a:bodyPr/>
        <a:lstStyle/>
        <a:p>
          <a:endParaRPr lang="en-US"/>
        </a:p>
      </dgm:t>
    </dgm:pt>
    <dgm:pt modelId="{026B142F-DE47-4893-A6C9-3AFA59A3F238}" type="pres">
      <dgm:prSet presAssocID="{A8FB36D4-821F-4A5E-AA73-1495272ED7C3}" presName="Name0" presStyleCnt="0">
        <dgm:presLayoutVars>
          <dgm:dir/>
          <dgm:resizeHandles val="exact"/>
        </dgm:presLayoutVars>
      </dgm:prSet>
      <dgm:spPr/>
    </dgm:pt>
    <dgm:pt modelId="{72FC8C0E-1F01-4D2E-A276-00273BC96CF2}" type="pres">
      <dgm:prSet presAssocID="{2EDB0ADE-4A40-46D4-96C4-24C8D022B4F3}" presName="node" presStyleLbl="node1" presStyleIdx="0" presStyleCnt="3">
        <dgm:presLayoutVars>
          <dgm:bulletEnabled val="1"/>
        </dgm:presLayoutVars>
      </dgm:prSet>
      <dgm:spPr/>
    </dgm:pt>
    <dgm:pt modelId="{1DA54800-75AF-465A-8224-3224BE4317B6}" type="pres">
      <dgm:prSet presAssocID="{BF3BA223-4193-480C-8E2D-9CEE64711A02}" presName="sibTrans" presStyleLbl="sibTrans1D1" presStyleIdx="0" presStyleCnt="2"/>
      <dgm:spPr/>
    </dgm:pt>
    <dgm:pt modelId="{D14E945C-CB7C-436F-84AC-024C768AEBB7}" type="pres">
      <dgm:prSet presAssocID="{BF3BA223-4193-480C-8E2D-9CEE64711A02}" presName="connectorText" presStyleLbl="sibTrans1D1" presStyleIdx="0" presStyleCnt="2"/>
      <dgm:spPr/>
    </dgm:pt>
    <dgm:pt modelId="{74756ED6-1C81-4D43-A2A0-5519E0E4216C}" type="pres">
      <dgm:prSet presAssocID="{B0EE81DF-3FDD-4812-98DA-0389383D50A6}" presName="node" presStyleLbl="node1" presStyleIdx="1" presStyleCnt="3">
        <dgm:presLayoutVars>
          <dgm:bulletEnabled val="1"/>
        </dgm:presLayoutVars>
      </dgm:prSet>
      <dgm:spPr/>
    </dgm:pt>
    <dgm:pt modelId="{B203A374-CB53-4D8F-83C4-F02282A5CB6F}" type="pres">
      <dgm:prSet presAssocID="{669186B5-3466-4A81-B681-BBF95E77B0F5}" presName="sibTrans" presStyleLbl="sibTrans1D1" presStyleIdx="1" presStyleCnt="2"/>
      <dgm:spPr/>
    </dgm:pt>
    <dgm:pt modelId="{5655EB23-0341-4DD5-9130-4BB1E43A6855}" type="pres">
      <dgm:prSet presAssocID="{669186B5-3466-4A81-B681-BBF95E77B0F5}" presName="connectorText" presStyleLbl="sibTrans1D1" presStyleIdx="1" presStyleCnt="2"/>
      <dgm:spPr/>
    </dgm:pt>
    <dgm:pt modelId="{DE7A6686-3ECA-449F-824D-0FE06E11E766}" type="pres">
      <dgm:prSet presAssocID="{971F65EC-5230-4589-80AC-A80557FE624F}" presName="node" presStyleLbl="node1" presStyleIdx="2" presStyleCnt="3" custScaleX="99868" custScaleY="104744">
        <dgm:presLayoutVars>
          <dgm:bulletEnabled val="1"/>
        </dgm:presLayoutVars>
      </dgm:prSet>
      <dgm:spPr/>
    </dgm:pt>
  </dgm:ptLst>
  <dgm:cxnLst>
    <dgm:cxn modelId="{7A45171D-EB8D-4FC2-B3EB-12F074D82B93}" srcId="{A8FB36D4-821F-4A5E-AA73-1495272ED7C3}" destId="{B0EE81DF-3FDD-4812-98DA-0389383D50A6}" srcOrd="1" destOrd="0" parTransId="{8903092A-7496-4A62-A00D-D2400A0004B2}" sibTransId="{669186B5-3466-4A81-B681-BBF95E77B0F5}"/>
    <dgm:cxn modelId="{7942DF5B-0183-465C-9070-80426BADAA0E}" type="presOf" srcId="{A8FB36D4-821F-4A5E-AA73-1495272ED7C3}" destId="{026B142F-DE47-4893-A6C9-3AFA59A3F238}" srcOrd="0" destOrd="0" presId="urn:microsoft.com/office/officeart/2016/7/layout/RepeatingBendingProcessNew"/>
    <dgm:cxn modelId="{D7A68043-9FE8-414D-8D80-7D8221117C1C}" type="presOf" srcId="{B0EE81DF-3FDD-4812-98DA-0389383D50A6}" destId="{74756ED6-1C81-4D43-A2A0-5519E0E4216C}" srcOrd="0" destOrd="0" presId="urn:microsoft.com/office/officeart/2016/7/layout/RepeatingBendingProcessNew"/>
    <dgm:cxn modelId="{F961EB68-4A59-4795-A675-9D7C76995753}" type="presOf" srcId="{669186B5-3466-4A81-B681-BBF95E77B0F5}" destId="{B203A374-CB53-4D8F-83C4-F02282A5CB6F}" srcOrd="0" destOrd="0" presId="urn:microsoft.com/office/officeart/2016/7/layout/RepeatingBendingProcessNew"/>
    <dgm:cxn modelId="{D0AEC46D-3232-4985-B0EE-BB74BA558D8B}" srcId="{A8FB36D4-821F-4A5E-AA73-1495272ED7C3}" destId="{2EDB0ADE-4A40-46D4-96C4-24C8D022B4F3}" srcOrd="0" destOrd="0" parTransId="{2B1FDA1F-0746-41C8-95EF-C69E6FBD71DF}" sibTransId="{BF3BA223-4193-480C-8E2D-9CEE64711A02}"/>
    <dgm:cxn modelId="{86FEDEA5-C6AE-4B65-B6CC-1B6F8869D6BF}" type="presOf" srcId="{669186B5-3466-4A81-B681-BBF95E77B0F5}" destId="{5655EB23-0341-4DD5-9130-4BB1E43A6855}" srcOrd="1" destOrd="0" presId="urn:microsoft.com/office/officeart/2016/7/layout/RepeatingBendingProcessNew"/>
    <dgm:cxn modelId="{2964ACBA-1053-42DD-B0C4-3687E0DB3B16}" srcId="{A8FB36D4-821F-4A5E-AA73-1495272ED7C3}" destId="{971F65EC-5230-4589-80AC-A80557FE624F}" srcOrd="2" destOrd="0" parTransId="{7B7F95F1-373D-4330-98BB-79813EEA6C28}" sibTransId="{34482DB2-D2D9-4C26-BC00-E313C85B6F51}"/>
    <dgm:cxn modelId="{83A5E8CC-382A-4964-96E1-79D3034FDD65}" type="presOf" srcId="{2EDB0ADE-4A40-46D4-96C4-24C8D022B4F3}" destId="{72FC8C0E-1F01-4D2E-A276-00273BC96CF2}" srcOrd="0" destOrd="0" presId="urn:microsoft.com/office/officeart/2016/7/layout/RepeatingBendingProcessNew"/>
    <dgm:cxn modelId="{B1A505CE-80CB-474A-AD78-E70FD69385D8}" type="presOf" srcId="{BF3BA223-4193-480C-8E2D-9CEE64711A02}" destId="{1DA54800-75AF-465A-8224-3224BE4317B6}" srcOrd="0" destOrd="0" presId="urn:microsoft.com/office/officeart/2016/7/layout/RepeatingBendingProcessNew"/>
    <dgm:cxn modelId="{E7DE90D0-7725-4385-A944-5158C873329E}" type="presOf" srcId="{BF3BA223-4193-480C-8E2D-9CEE64711A02}" destId="{D14E945C-CB7C-436F-84AC-024C768AEBB7}" srcOrd="1" destOrd="0" presId="urn:microsoft.com/office/officeart/2016/7/layout/RepeatingBendingProcessNew"/>
    <dgm:cxn modelId="{AFBEEFD1-90AF-4EF0-B227-C1AE207ACD48}" type="presOf" srcId="{971F65EC-5230-4589-80AC-A80557FE624F}" destId="{DE7A6686-3ECA-449F-824D-0FE06E11E766}" srcOrd="0" destOrd="0" presId="urn:microsoft.com/office/officeart/2016/7/layout/RepeatingBendingProcessNew"/>
    <dgm:cxn modelId="{AF75E49F-80AA-4AB0-8C40-860FD32D8E45}" type="presParOf" srcId="{026B142F-DE47-4893-A6C9-3AFA59A3F238}" destId="{72FC8C0E-1F01-4D2E-A276-00273BC96CF2}" srcOrd="0" destOrd="0" presId="urn:microsoft.com/office/officeart/2016/7/layout/RepeatingBendingProcessNew"/>
    <dgm:cxn modelId="{C24DE305-5E0A-4892-8884-43614F4CB83A}" type="presParOf" srcId="{026B142F-DE47-4893-A6C9-3AFA59A3F238}" destId="{1DA54800-75AF-465A-8224-3224BE4317B6}" srcOrd="1" destOrd="0" presId="urn:microsoft.com/office/officeart/2016/7/layout/RepeatingBendingProcessNew"/>
    <dgm:cxn modelId="{609972D5-5C5E-41F5-9BE0-DE0D1202406A}" type="presParOf" srcId="{1DA54800-75AF-465A-8224-3224BE4317B6}" destId="{D14E945C-CB7C-436F-84AC-024C768AEBB7}" srcOrd="0" destOrd="0" presId="urn:microsoft.com/office/officeart/2016/7/layout/RepeatingBendingProcessNew"/>
    <dgm:cxn modelId="{5B56FF7A-BFAB-4B8E-8486-335084423CEC}" type="presParOf" srcId="{026B142F-DE47-4893-A6C9-3AFA59A3F238}" destId="{74756ED6-1C81-4D43-A2A0-5519E0E4216C}" srcOrd="2" destOrd="0" presId="urn:microsoft.com/office/officeart/2016/7/layout/RepeatingBendingProcessNew"/>
    <dgm:cxn modelId="{1CC459D8-AA0B-4AF0-8CF4-95A32A7A67F4}" type="presParOf" srcId="{026B142F-DE47-4893-A6C9-3AFA59A3F238}" destId="{B203A374-CB53-4D8F-83C4-F02282A5CB6F}" srcOrd="3" destOrd="0" presId="urn:microsoft.com/office/officeart/2016/7/layout/RepeatingBendingProcessNew"/>
    <dgm:cxn modelId="{1ACEB2B6-CF10-4C98-8C66-69E60B671E54}" type="presParOf" srcId="{B203A374-CB53-4D8F-83C4-F02282A5CB6F}" destId="{5655EB23-0341-4DD5-9130-4BB1E43A6855}" srcOrd="0" destOrd="0" presId="urn:microsoft.com/office/officeart/2016/7/layout/RepeatingBendingProcessNew"/>
    <dgm:cxn modelId="{C5C065A0-AC2E-4324-BFB8-0CC09BFC1252}" type="presParOf" srcId="{026B142F-DE47-4893-A6C9-3AFA59A3F238}" destId="{DE7A6686-3ECA-449F-824D-0FE06E11E766}" srcOrd="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DAC13-0225-4433-9AD2-F9B126EDB8F6}">
      <dsp:nvSpPr>
        <dsp:cNvPr id="0" name=""/>
        <dsp:cNvSpPr/>
      </dsp:nvSpPr>
      <dsp:spPr>
        <a:xfrm>
          <a:off x="0" y="121187"/>
          <a:ext cx="6261100" cy="83655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Saida Abdi, PhD</a:t>
          </a:r>
        </a:p>
      </dsp:txBody>
      <dsp:txXfrm>
        <a:off x="40837" y="162024"/>
        <a:ext cx="6179426" cy="754876"/>
      </dsp:txXfrm>
    </dsp:sp>
    <dsp:sp modelId="{282AC1AD-76C3-4C7C-AF66-C87225936D3C}">
      <dsp:nvSpPr>
        <dsp:cNvPr id="0" name=""/>
        <dsp:cNvSpPr/>
      </dsp:nvSpPr>
      <dsp:spPr>
        <a:xfrm>
          <a:off x="0" y="1021097"/>
          <a:ext cx="6261100" cy="836550"/>
        </a:xfrm>
        <a:prstGeom prst="roundRect">
          <a:avLst/>
        </a:prstGeom>
        <a:gradFill rotWithShape="0">
          <a:gsLst>
            <a:gs pos="0">
              <a:schemeClr val="accent5">
                <a:hueOff val="332050"/>
                <a:satOff val="36"/>
                <a:lumOff val="109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332050"/>
                <a:satOff val="36"/>
                <a:lumOff val="109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332050"/>
                <a:satOff val="36"/>
                <a:lumOff val="109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u="sng" kern="1200" dirty="0"/>
            <a:t>School of Social </a:t>
          </a:r>
          <a:r>
            <a:rPr lang="en-US" sz="2200" kern="1200" dirty="0"/>
            <a:t>Work, University of Minnesota, Twin Cities</a:t>
          </a:r>
        </a:p>
      </dsp:txBody>
      <dsp:txXfrm>
        <a:off x="40837" y="1061934"/>
        <a:ext cx="6179426" cy="754876"/>
      </dsp:txXfrm>
    </dsp:sp>
    <dsp:sp modelId="{1E23DB99-F2C6-4DAF-A076-3D7AE1523696}">
      <dsp:nvSpPr>
        <dsp:cNvPr id="0" name=""/>
        <dsp:cNvSpPr/>
      </dsp:nvSpPr>
      <dsp:spPr>
        <a:xfrm>
          <a:off x="0" y="1921007"/>
          <a:ext cx="6261100" cy="836550"/>
        </a:xfrm>
        <a:prstGeom prst="roundRect">
          <a:avLst/>
        </a:prstGeom>
        <a:gradFill rotWithShape="0">
          <a:gsLst>
            <a:gs pos="0">
              <a:schemeClr val="accent5">
                <a:hueOff val="664101"/>
                <a:satOff val="71"/>
                <a:lumOff val="219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664101"/>
                <a:satOff val="71"/>
                <a:lumOff val="219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664101"/>
                <a:satOff val="71"/>
                <a:lumOff val="219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Silai</a:t>
          </a:r>
          <a:r>
            <a:rPr lang="en-US" sz="2200" kern="1200"/>
            <a:t> Mirzoy, MD</a:t>
          </a:r>
        </a:p>
      </dsp:txBody>
      <dsp:txXfrm>
        <a:off x="40837" y="1961844"/>
        <a:ext cx="6179426" cy="754876"/>
      </dsp:txXfrm>
    </dsp:sp>
    <dsp:sp modelId="{9000DD34-7332-4C9E-ABA8-303FE700A8D3}">
      <dsp:nvSpPr>
        <dsp:cNvPr id="0" name=""/>
        <dsp:cNvSpPr/>
      </dsp:nvSpPr>
      <dsp:spPr>
        <a:xfrm>
          <a:off x="0" y="2820917"/>
          <a:ext cx="6261100" cy="836550"/>
        </a:xfrm>
        <a:prstGeom prst="roundRect">
          <a:avLst/>
        </a:prstGeom>
        <a:gradFill rotWithShape="0">
          <a:gsLst>
            <a:gs pos="0">
              <a:schemeClr val="accent5">
                <a:hueOff val="996151"/>
                <a:satOff val="107"/>
                <a:lumOff val="329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996151"/>
                <a:satOff val="107"/>
                <a:lumOff val="329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996151"/>
                <a:satOff val="107"/>
                <a:lumOff val="329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Tulane University School of Medicine</a:t>
          </a:r>
        </a:p>
      </dsp:txBody>
      <dsp:txXfrm>
        <a:off x="40837" y="2861754"/>
        <a:ext cx="6179426" cy="754876"/>
      </dsp:txXfrm>
    </dsp:sp>
    <dsp:sp modelId="{A4F0AC45-D3D0-457F-8B61-AEAE8F662601}">
      <dsp:nvSpPr>
        <dsp:cNvPr id="0" name=""/>
        <dsp:cNvSpPr/>
      </dsp:nvSpPr>
      <dsp:spPr>
        <a:xfrm>
          <a:off x="0" y="3720827"/>
          <a:ext cx="6261100" cy="836550"/>
        </a:xfrm>
        <a:prstGeom prst="roundRect">
          <a:avLst/>
        </a:prstGeom>
        <a:gradFill rotWithShape="0">
          <a:gsLst>
            <a:gs pos="0">
              <a:schemeClr val="accent5">
                <a:hueOff val="1328202"/>
                <a:satOff val="142"/>
                <a:lumOff val="4392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1328202"/>
                <a:satOff val="142"/>
                <a:lumOff val="4392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1328202"/>
                <a:satOff val="142"/>
                <a:lumOff val="4392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Assadullah Sadiq, PhD</a:t>
          </a:r>
        </a:p>
      </dsp:txBody>
      <dsp:txXfrm>
        <a:off x="40837" y="3761664"/>
        <a:ext cx="6179426" cy="754876"/>
      </dsp:txXfrm>
    </dsp:sp>
    <dsp:sp modelId="{17D809B2-72B7-4772-B095-3F256108E499}">
      <dsp:nvSpPr>
        <dsp:cNvPr id="0" name=""/>
        <dsp:cNvSpPr/>
      </dsp:nvSpPr>
      <dsp:spPr>
        <a:xfrm>
          <a:off x="0" y="4620737"/>
          <a:ext cx="6261100" cy="836550"/>
        </a:xfrm>
        <a:prstGeom prst="roundRect">
          <a:avLst/>
        </a:prstGeom>
        <a:gradFill rotWithShape="0">
          <a:gsLst>
            <a:gs pos="0">
              <a:schemeClr val="accent5">
                <a:hueOff val="1660252"/>
                <a:satOff val="178"/>
                <a:lumOff val="549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1660252"/>
                <a:satOff val="178"/>
                <a:lumOff val="549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1660252"/>
                <a:satOff val="178"/>
                <a:lumOff val="549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California State University Channel Islands </a:t>
          </a:r>
        </a:p>
      </dsp:txBody>
      <dsp:txXfrm>
        <a:off x="40837" y="4661574"/>
        <a:ext cx="6179426" cy="7548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2C6FA8-4D29-4403-B665-C5E799C8B335}">
      <dsp:nvSpPr>
        <dsp:cNvPr id="0" name=""/>
        <dsp:cNvSpPr/>
      </dsp:nvSpPr>
      <dsp:spPr>
        <a:xfrm>
          <a:off x="0" y="680"/>
          <a:ext cx="6261100" cy="15934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45AA0F-19A4-4386-A78D-44A6C92A79F3}">
      <dsp:nvSpPr>
        <dsp:cNvPr id="0" name=""/>
        <dsp:cNvSpPr/>
      </dsp:nvSpPr>
      <dsp:spPr>
        <a:xfrm>
          <a:off x="482021" y="359209"/>
          <a:ext cx="876403" cy="8764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CAAA1A-8B85-4F58-B33D-AE02415CB4B5}">
      <dsp:nvSpPr>
        <dsp:cNvPr id="0" name=""/>
        <dsp:cNvSpPr/>
      </dsp:nvSpPr>
      <dsp:spPr>
        <a:xfrm>
          <a:off x="1840447" y="680"/>
          <a:ext cx="4420652" cy="1593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41" tIns="168641" rIns="168641" bIns="16864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Establish safety and connection before you can teach self-regulations and other skills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accent4"/>
              </a:solidFill>
            </a:rPr>
            <a:t>Think Culture-Trauma-Development</a:t>
          </a:r>
        </a:p>
      </dsp:txBody>
      <dsp:txXfrm>
        <a:off x="1840447" y="680"/>
        <a:ext cx="4420652" cy="1593460"/>
      </dsp:txXfrm>
    </dsp:sp>
    <dsp:sp modelId="{2C89B3CC-909B-48CA-8F66-2BE9B87FFF6B}">
      <dsp:nvSpPr>
        <dsp:cNvPr id="0" name=""/>
        <dsp:cNvSpPr/>
      </dsp:nvSpPr>
      <dsp:spPr>
        <a:xfrm>
          <a:off x="0" y="1992507"/>
          <a:ext cx="6261100" cy="15934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120C08-1729-4D75-99E0-20EFF4BAA2DC}">
      <dsp:nvSpPr>
        <dsp:cNvPr id="0" name=""/>
        <dsp:cNvSpPr/>
      </dsp:nvSpPr>
      <dsp:spPr>
        <a:xfrm>
          <a:off x="482021" y="2351035"/>
          <a:ext cx="876403" cy="8764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EFD469-3CAF-4A9D-AC27-ECD1277194ED}">
      <dsp:nvSpPr>
        <dsp:cNvPr id="0" name=""/>
        <dsp:cNvSpPr/>
      </dsp:nvSpPr>
      <dsp:spPr>
        <a:xfrm>
          <a:off x="1840447" y="1992507"/>
          <a:ext cx="4420652" cy="1593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41" tIns="168641" rIns="168641" bIns="16864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Safety and Connection Require Effective Communication</a:t>
          </a:r>
        </a:p>
      </dsp:txBody>
      <dsp:txXfrm>
        <a:off x="1840447" y="1992507"/>
        <a:ext cx="4420652" cy="1593460"/>
      </dsp:txXfrm>
    </dsp:sp>
    <dsp:sp modelId="{2D519CEB-4D3E-4542-A11D-77A82729BF79}">
      <dsp:nvSpPr>
        <dsp:cNvPr id="0" name=""/>
        <dsp:cNvSpPr/>
      </dsp:nvSpPr>
      <dsp:spPr>
        <a:xfrm>
          <a:off x="0" y="3984333"/>
          <a:ext cx="6261100" cy="15934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A670B0-CDAC-4DA2-9101-D7F2C087D570}">
      <dsp:nvSpPr>
        <dsp:cNvPr id="0" name=""/>
        <dsp:cNvSpPr/>
      </dsp:nvSpPr>
      <dsp:spPr>
        <a:xfrm>
          <a:off x="482021" y="4342861"/>
          <a:ext cx="876403" cy="8764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63F46-453A-4F85-A2C9-647F44B87675}">
      <dsp:nvSpPr>
        <dsp:cNvPr id="0" name=""/>
        <dsp:cNvSpPr/>
      </dsp:nvSpPr>
      <dsp:spPr>
        <a:xfrm>
          <a:off x="1840447" y="3984333"/>
          <a:ext cx="4420652" cy="1593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41" tIns="168641" rIns="168641" bIns="16864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Your interpreters and you speak the same language (English) but you see the world through different lens</a:t>
          </a:r>
        </a:p>
      </dsp:txBody>
      <dsp:txXfrm>
        <a:off x="1840447" y="3984333"/>
        <a:ext cx="4420652" cy="15934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A54800-75AF-465A-8224-3224BE4317B6}">
      <dsp:nvSpPr>
        <dsp:cNvPr id="0" name=""/>
        <dsp:cNvSpPr/>
      </dsp:nvSpPr>
      <dsp:spPr>
        <a:xfrm>
          <a:off x="3449434" y="2161810"/>
          <a:ext cx="7628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62874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11035" y="2203563"/>
        <a:ext cx="39673" cy="7934"/>
      </dsp:txXfrm>
    </dsp:sp>
    <dsp:sp modelId="{72FC8C0E-1F01-4D2E-A276-00273BC96CF2}">
      <dsp:nvSpPr>
        <dsp:cNvPr id="0" name=""/>
        <dsp:cNvSpPr/>
      </dsp:nvSpPr>
      <dsp:spPr>
        <a:xfrm>
          <a:off x="1344" y="1172563"/>
          <a:ext cx="3449890" cy="20699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9047" tIns="177445" rIns="169047" bIns="17744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Dr. Abdi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Come as a learner/ask questions</a:t>
          </a:r>
        </a:p>
      </dsp:txBody>
      <dsp:txXfrm>
        <a:off x="1344" y="1172563"/>
        <a:ext cx="3449890" cy="2069934"/>
      </dsp:txXfrm>
    </dsp:sp>
    <dsp:sp modelId="{B203A374-CB53-4D8F-83C4-F02282A5CB6F}">
      <dsp:nvSpPr>
        <dsp:cNvPr id="0" name=""/>
        <dsp:cNvSpPr/>
      </dsp:nvSpPr>
      <dsp:spPr>
        <a:xfrm>
          <a:off x="7692799" y="2161810"/>
          <a:ext cx="7628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62874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054399" y="2203563"/>
        <a:ext cx="39673" cy="7934"/>
      </dsp:txXfrm>
    </dsp:sp>
    <dsp:sp modelId="{74756ED6-1C81-4D43-A2A0-5519E0E4216C}">
      <dsp:nvSpPr>
        <dsp:cNvPr id="0" name=""/>
        <dsp:cNvSpPr/>
      </dsp:nvSpPr>
      <dsp:spPr>
        <a:xfrm>
          <a:off x="4244709" y="1172563"/>
          <a:ext cx="3449890" cy="20699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9047" tIns="177445" rIns="169047" bIns="17744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Dr. </a:t>
          </a:r>
          <a:r>
            <a:rPr lang="en-US" sz="1900" kern="1200" dirty="0" err="1"/>
            <a:t>Mirzoy</a:t>
          </a:r>
          <a:r>
            <a:rPr lang="en-US" sz="1900" kern="1200" dirty="0"/>
            <a:t>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Use a Strength-Based Approach</a:t>
          </a:r>
        </a:p>
      </dsp:txBody>
      <dsp:txXfrm>
        <a:off x="4244709" y="1172563"/>
        <a:ext cx="3449890" cy="2069934"/>
      </dsp:txXfrm>
    </dsp:sp>
    <dsp:sp modelId="{DE7A6686-3ECA-449F-824D-0FE06E11E766}">
      <dsp:nvSpPr>
        <dsp:cNvPr id="0" name=""/>
        <dsp:cNvSpPr/>
      </dsp:nvSpPr>
      <dsp:spPr>
        <a:xfrm>
          <a:off x="8488074" y="1123464"/>
          <a:ext cx="3445336" cy="216813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9047" tIns="177445" rIns="169047" bIns="17744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Dr. Sadiq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Seek Trusted Partners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To bridge cultural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divide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8488074" y="1123464"/>
        <a:ext cx="3445336" cy="2168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5E42C-C35E-4105-B2B6-D41CBCAF7ED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D61E0-1E71-4CB2-ADF6-28D8FE298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32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642B67-8B6E-4287-84B2-806AE34B7B0F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777875"/>
            <a:ext cx="6197600" cy="348615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05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8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1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89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8714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00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98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68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1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4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8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9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8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8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61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2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8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572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EF80DE4C-0C31-4F4F-BA78-30C6E52FDE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3799E698-FF9B-4101-95EF-59189E5D0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0663CEEF-E862-497E-8B58-D5FC7B598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62DE490-9B76-4FCB-B722-75055E30A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F238B29C-0945-4ED7-825C-2662C6957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 txBox="1">
            <a:spLocks/>
          </p:cNvSpPr>
          <p:nvPr/>
        </p:nvSpPr>
        <p:spPr>
          <a:xfrm>
            <a:off x="680321" y="2063262"/>
            <a:ext cx="3739279" cy="26610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algn="r">
              <a:lnSpc>
                <a:spcPct val="90000"/>
              </a:lnSpc>
              <a:spcAft>
                <a:spcPts val="800"/>
              </a:spcAft>
            </a:pPr>
            <a:endParaRPr lang="en-US" sz="1800" dirty="0">
              <a:effectLst/>
            </a:endParaRPr>
          </a:p>
          <a:p>
            <a:pPr marL="0" marR="0" algn="r">
              <a:lnSpc>
                <a:spcPct val="90000"/>
              </a:lnSpc>
              <a:spcAft>
                <a:spcPts val="800"/>
              </a:spcAft>
            </a:pPr>
            <a:endParaRPr lang="en-US" sz="1800" dirty="0">
              <a:effectLst/>
            </a:endParaRPr>
          </a:p>
          <a:p>
            <a:pPr marL="0" marR="0" algn="r">
              <a:lnSpc>
                <a:spcPct val="90000"/>
              </a:lnSpc>
              <a:spcAft>
                <a:spcPts val="800"/>
              </a:spcAft>
            </a:pPr>
            <a:r>
              <a:rPr lang="en-US" sz="1800" dirty="0">
                <a:effectLst/>
              </a:rPr>
              <a:t>Afghan Culture: Understanding cultural values, attitudes and approaches to mental health</a:t>
            </a:r>
          </a:p>
          <a:p>
            <a:pPr marL="0" marR="0" algn="r">
              <a:lnSpc>
                <a:spcPct val="90000"/>
              </a:lnSpc>
              <a:spcAft>
                <a:spcPts val="0"/>
              </a:spcAft>
            </a:pPr>
            <a:r>
              <a:rPr lang="en-US" sz="1800" dirty="0">
                <a:effectLst/>
              </a:rPr>
              <a:t> </a:t>
            </a:r>
          </a:p>
          <a:p>
            <a:pPr marL="0" marR="0" algn="r">
              <a:lnSpc>
                <a:spcPct val="90000"/>
              </a:lnSpc>
              <a:spcAft>
                <a:spcPts val="0"/>
              </a:spcAft>
            </a:pPr>
            <a:r>
              <a:rPr lang="en-US" sz="1800" dirty="0">
                <a:effectLst/>
              </a:rPr>
              <a:t> </a:t>
            </a:r>
          </a:p>
          <a:p>
            <a:pPr algn="r">
              <a:lnSpc>
                <a:spcPct val="90000"/>
              </a:lnSpc>
            </a:pPr>
            <a:endParaRPr lang="en-US" sz="1800" dirty="0">
              <a:effectLst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281776" y="6336872"/>
            <a:ext cx="722655" cy="3657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FC3314A1-ED33-40B6-9BA5-8DCE32C025C6}" type="slidenum">
              <a:rPr lang="en-US" sz="1400">
                <a:solidFill>
                  <a:srgbClr val="FFFFFF"/>
                </a:solidFill>
              </a:rPr>
              <a:pPr>
                <a:spcAft>
                  <a:spcPts val="600"/>
                </a:spcAft>
                <a:defRPr/>
              </a:pPr>
              <a:t>1</a:t>
            </a:fld>
            <a:endParaRPr lang="en-US" sz="1400" dirty="0">
              <a:solidFill>
                <a:srgbClr val="FFFFFF"/>
              </a:solidFill>
            </a:endParaRPr>
          </a:p>
        </p:txBody>
      </p:sp>
      <p:graphicFrame>
        <p:nvGraphicFramePr>
          <p:cNvPr id="18" name="Title 1">
            <a:extLst>
              <a:ext uri="{FF2B5EF4-FFF2-40B4-BE49-F238E27FC236}">
                <a16:creationId xmlns:a16="http://schemas.microsoft.com/office/drawing/2014/main" id="{EE6B92F1-AB05-4EAE-A5F0-6C9B0ED3AB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6910206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050347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4368B-11C6-B045-B5F2-F79E0E120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“Welcome to your second home”-Providing meaningful support for Afghan refugee families and children/youth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559BE-1490-794A-9EA3-8E642A9F6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7330617" cy="400429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Prepare parents/guardians and children for life outside of the shelters and camps-</a:t>
            </a:r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400" dirty="0">
                <a:solidFill>
                  <a:srgbClr val="FF0000"/>
                </a:solidFill>
                <a:highlight>
                  <a:srgbClr val="FFFF00"/>
                </a:highlight>
              </a:rPr>
              <a:t>ex: what are the main issues that Afghan refugees may face outside of the camps or shelters and how can we prepare them for those challenges or lessen them?)</a:t>
            </a:r>
          </a:p>
          <a:p>
            <a:endParaRPr lang="en-US" sz="14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en-US" dirty="0"/>
              <a:t>Passing on important info to parents through cultural workers or people who share similarities with them </a:t>
            </a:r>
            <a:r>
              <a:rPr lang="en-US" sz="1400" dirty="0">
                <a:solidFill>
                  <a:srgbClr val="FF0000"/>
                </a:solidFill>
                <a:highlight>
                  <a:srgbClr val="FFFF00"/>
                </a:highlight>
              </a:rPr>
              <a:t>(ex: have a faith leader, or a Muslim inform parents/guardian the rules regarding discipling children)</a:t>
            </a:r>
          </a:p>
          <a:p>
            <a:endParaRPr lang="en-US" sz="14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en-US" dirty="0"/>
              <a:t>Empowering parents/guardians- USA contexts may seem ”powerless” for many guardians, with no power over their children- “where is the room for moral guidance?” </a:t>
            </a:r>
            <a:r>
              <a:rPr lang="en-US" sz="1500" dirty="0">
                <a:solidFill>
                  <a:srgbClr val="FF0000"/>
                </a:solidFill>
              </a:rPr>
              <a:t>(</a:t>
            </a:r>
            <a:r>
              <a:rPr lang="en-US" sz="1400" dirty="0">
                <a:solidFill>
                  <a:srgbClr val="FF0000"/>
                </a:solidFill>
                <a:highlight>
                  <a:srgbClr val="FFFF00"/>
                </a:highlight>
              </a:rPr>
              <a:t>ex: working with faith leaders/Muslim families in terms of guiding children in the USA contexts- informing guardians that there are Mosque classes for children, Muslim based schools, etc. to support them.) </a:t>
            </a:r>
          </a:p>
          <a:p>
            <a:endParaRPr lang="en-US" sz="1500" dirty="0">
              <a:solidFill>
                <a:srgbClr val="FF0000"/>
              </a:solidFill>
            </a:endParaRPr>
          </a:p>
          <a:p>
            <a:r>
              <a:rPr lang="en-US" sz="2800" dirty="0"/>
              <a:t>Education- build on and use their “funds of knowledge”</a:t>
            </a:r>
            <a:r>
              <a:rPr lang="en-US" sz="2800" dirty="0">
                <a:highlight>
                  <a:srgbClr val="FFFF00"/>
                </a:highlight>
              </a:rPr>
              <a:t>-</a:t>
            </a:r>
            <a:r>
              <a:rPr lang="en-US" sz="1400" dirty="0">
                <a:solidFill>
                  <a:srgbClr val="C00000"/>
                </a:solidFill>
                <a:highlight>
                  <a:srgbClr val="FFFF00"/>
                </a:highlight>
              </a:rPr>
              <a:t>these families are not illiterate, even if they cannot read and </a:t>
            </a:r>
            <a:r>
              <a:rPr lang="en-US" sz="1400" dirty="0" err="1">
                <a:solidFill>
                  <a:srgbClr val="C00000"/>
                </a:solidFill>
                <a:highlight>
                  <a:srgbClr val="FFFF00"/>
                </a:highlight>
              </a:rPr>
              <a:t>write.They</a:t>
            </a:r>
            <a:r>
              <a:rPr lang="en-US" sz="1400" dirty="0">
                <a:solidFill>
                  <a:srgbClr val="C00000"/>
                </a:solidFill>
                <a:highlight>
                  <a:srgbClr val="FFFF00"/>
                </a:highlight>
              </a:rPr>
              <a:t> may engage in storytelling, practicing memorized </a:t>
            </a:r>
            <a:r>
              <a:rPr lang="en-US" sz="1400" dirty="0" err="1">
                <a:solidFill>
                  <a:srgbClr val="C00000"/>
                </a:solidFill>
                <a:highlight>
                  <a:srgbClr val="FFFF00"/>
                </a:highlight>
              </a:rPr>
              <a:t>sherona</a:t>
            </a:r>
            <a:r>
              <a:rPr lang="en-US" sz="1400" dirty="0">
                <a:solidFill>
                  <a:srgbClr val="C00000"/>
                </a:solidFill>
                <a:highlight>
                  <a:srgbClr val="FFFF00"/>
                </a:highlight>
              </a:rPr>
              <a:t> (poetry), </a:t>
            </a:r>
            <a:r>
              <a:rPr lang="en-US" sz="1400" dirty="0" err="1">
                <a:solidFill>
                  <a:srgbClr val="C00000"/>
                </a:solidFill>
                <a:highlight>
                  <a:srgbClr val="FFFF00"/>
                </a:highlight>
              </a:rPr>
              <a:t>matluna</a:t>
            </a:r>
            <a:r>
              <a:rPr lang="en-US" sz="1400" dirty="0">
                <a:solidFill>
                  <a:srgbClr val="C00000"/>
                </a:solidFill>
                <a:highlight>
                  <a:srgbClr val="FFFF00"/>
                </a:highlight>
              </a:rPr>
              <a:t> (proverbs, etc.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F7C923-B52F-3047-BE35-84A1ABF242C8}"/>
              </a:ext>
            </a:extLst>
          </p:cNvPr>
          <p:cNvSpPr txBox="1"/>
          <p:nvPr/>
        </p:nvSpPr>
        <p:spPr>
          <a:xfrm>
            <a:off x="8676861" y="2594113"/>
            <a:ext cx="321033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/>
              <a:t>When my brother was sick, my mother knocked on our neighbor’s door and asked for medicine. 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/>
              <a:t>The biggest worry for my father was that we were going to be taken away from him if he engaged in any kind of corporal punishment. 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/>
              <a:t>Some refugee/immigrant children believe they can report their parents/guardians for any reason to the police- they feel a new sense of power, which can create several problems within the household. 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82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C7F36C09-16BA-4141-A705-C6B5B5A40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776" y="0"/>
            <a:ext cx="9176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5" name="Picture 9">
            <a:extLst>
              <a:ext uri="{FF2B5EF4-FFF2-40B4-BE49-F238E27FC236}">
                <a16:creationId xmlns:a16="http://schemas.microsoft.com/office/drawing/2014/main" id="{C9CE521D-42CE-4CD9-AFFE-37255AC0A6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Rectangle 11">
            <a:extLst>
              <a:ext uri="{FF2B5EF4-FFF2-40B4-BE49-F238E27FC236}">
                <a16:creationId xmlns:a16="http://schemas.microsoft.com/office/drawing/2014/main" id="{460C2540-36DC-4C0A-A9C0-231ED3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8177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129C89-4EA9-41D9-8F40-2B5A74B7A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1"/>
                </a:solidFill>
              </a:rPr>
              <a:t>The Impact of Trauma and Separation on Children &amp; Families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638C7-6A17-44F7-B2A8-AA3CA0054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834166"/>
            <a:ext cx="10586719" cy="454631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body and the mind are impacted by trauma &amp; high stress situations</a:t>
            </a:r>
          </a:p>
          <a:p>
            <a:r>
              <a:rPr lang="en-US" dirty="0"/>
              <a:t>Children do the best they can with the skills they have in that moment </a:t>
            </a:r>
          </a:p>
          <a:p>
            <a:r>
              <a:rPr lang="en-US" dirty="0"/>
              <a:t>Separation from family and familiarity may mean loss of protective factors </a:t>
            </a:r>
          </a:p>
          <a:p>
            <a:r>
              <a:rPr lang="en-US" dirty="0"/>
              <a:t>Approaching children and families using a strength-based approach is the most effective way to promote trust and work towards establishing a sense of safety</a:t>
            </a:r>
          </a:p>
          <a:p>
            <a:r>
              <a:rPr lang="en-US" dirty="0"/>
              <a:t>Communicate to de-escalate, build trust, and establish a sense of safety   </a:t>
            </a:r>
          </a:p>
          <a:p>
            <a:pPr lvl="1"/>
            <a:r>
              <a:rPr lang="en-US" dirty="0"/>
              <a:t>HELP as a communication tool </a:t>
            </a:r>
          </a:p>
          <a:p>
            <a:pPr lvl="2"/>
            <a:r>
              <a:rPr lang="en-US" dirty="0"/>
              <a:t>Hope</a:t>
            </a:r>
          </a:p>
          <a:p>
            <a:pPr lvl="2"/>
            <a:r>
              <a:rPr lang="en-US" dirty="0"/>
              <a:t>Empathy </a:t>
            </a:r>
          </a:p>
          <a:p>
            <a:pPr lvl="2"/>
            <a:r>
              <a:rPr lang="en-US" dirty="0"/>
              <a:t>Language &amp; Loyalty</a:t>
            </a:r>
          </a:p>
          <a:p>
            <a:pPr lvl="2"/>
            <a:r>
              <a:rPr lang="en-US" dirty="0"/>
              <a:t>Permission, Partnership, Plan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9343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E969A-F1A3-D94C-9DC1-CE1C673EF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 fontScale="90000"/>
          </a:bodyPr>
          <a:lstStyle/>
          <a:p>
            <a:pPr algn="r"/>
            <a:r>
              <a:rPr lang="en-US" sz="4400" dirty="0"/>
              <a:t>The Challenges You face are to be Expected</a:t>
            </a:r>
          </a:p>
        </p:txBody>
      </p:sp>
      <p:graphicFrame>
        <p:nvGraphicFramePr>
          <p:cNvPr id="35" name="Content Placeholder 2">
            <a:extLst>
              <a:ext uri="{FF2B5EF4-FFF2-40B4-BE49-F238E27FC236}">
                <a16:creationId xmlns:a16="http://schemas.microsoft.com/office/drawing/2014/main" id="{828AC2A4-FF2F-415C-A5C9-AEAD99DD48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1334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6120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E79EC-E078-49BB-A986-D0E1E6D36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bg2"/>
                </a:solidFill>
              </a:rPr>
              <a:t>Main Takeaways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1ED5D38-A6EE-4034-B23E-EC22556820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87320"/>
              </p:ext>
            </p:extLst>
          </p:nvPr>
        </p:nvGraphicFramePr>
        <p:xfrm>
          <a:off x="372888" y="1711668"/>
          <a:ext cx="11934755" cy="4415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412940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582</TotalTime>
  <Words>520</Words>
  <Application>Microsoft Office PowerPoint</Application>
  <PresentationFormat>Widescreen</PresentationFormat>
  <Paragraphs>51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Trebuchet MS</vt:lpstr>
      <vt:lpstr>Berlin</vt:lpstr>
      <vt:lpstr>PowerPoint Presentation</vt:lpstr>
      <vt:lpstr>“Welcome to your second home”-Providing meaningful support for Afghan refugee families and children/youth</vt:lpstr>
      <vt:lpstr>The Impact of Trauma and Separation on Children &amp; Families </vt:lpstr>
      <vt:lpstr>The Challenges You face are to be Expected</vt:lpstr>
      <vt:lpstr>Main Takeaways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Saida Abdi</dc:creator>
  <cp:lastModifiedBy>Lindsay Mixer</cp:lastModifiedBy>
  <cp:revision>34</cp:revision>
  <dcterms:created xsi:type="dcterms:W3CDTF">2020-08-26T14:26:24Z</dcterms:created>
  <dcterms:modified xsi:type="dcterms:W3CDTF">2021-10-25T15:38:30Z</dcterms:modified>
</cp:coreProperties>
</file>